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media/image10.gif>
</file>

<file path=ppt/media/image11.png>
</file>

<file path=ppt/media/image12.png>
</file>

<file path=ppt/media/image13.gif>
</file>

<file path=ppt/media/image14.gif>
</file>

<file path=ppt/media/image15.gif>
</file>

<file path=ppt/media/image16.png>
</file>

<file path=ppt/media/image17.jpg>
</file>

<file path=ppt/media/image2.png>
</file>

<file path=ppt/media/image3.png>
</file>

<file path=ppt/media/image4.gif>
</file>

<file path=ppt/media/image5.png>
</file>

<file path=ppt/media/image6.gif>
</file>

<file path=ppt/media/image7.gif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stackoverflow.com/" TargetMode="External"/><Relationship Id="rId4" Type="http://schemas.openxmlformats.org/officeDocument/2006/relationships/image" Target="../media/image16.png"/><Relationship Id="rId5" Type="http://schemas.openxmlformats.org/officeDocument/2006/relationships/hyperlink" Target="https://www.w3schools.com/" TargetMode="External"/><Relationship Id="rId6" Type="http://schemas.openxmlformats.org/officeDocument/2006/relationships/image" Target="../media/image9.jpg"/><Relationship Id="rId7" Type="http://schemas.openxmlformats.org/officeDocument/2006/relationships/hyperlink" Target="https://developer.mozilla.org/" TargetMode="External"/><Relationship Id="rId8" Type="http://schemas.openxmlformats.org/officeDocument/2006/relationships/image" Target="../media/image1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Relationship Id="rId4" Type="http://schemas.openxmlformats.org/officeDocument/2006/relationships/image" Target="../media/image2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D85C6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0" y="2613700"/>
            <a:ext cx="8520600" cy="1034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FFFFFF"/>
                </a:solidFill>
              </a:rPr>
              <a:t>Treinamento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4009100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FFFFFF"/>
                </a:solidFill>
              </a:rPr>
              <a:t>Matheus P. Santos</a:t>
            </a:r>
          </a:p>
        </p:txBody>
      </p:sp>
      <p:pic>
        <p:nvPicPr>
          <p:cNvPr descr="HTML5.png"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7550" y="380200"/>
            <a:ext cx="2308900" cy="23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ATRIBUTOS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Possuem informações a mais sobre o elemento HTML</a:t>
            </a:r>
          </a:p>
          <a:p>
            <a:pPr lvl="0">
              <a:spcBef>
                <a:spcPts val="0"/>
              </a:spcBef>
              <a:buNone/>
            </a:pPr>
            <a:r>
              <a:rPr lang="pt-BR"/>
              <a:t>São sempre especificados na abertura da tag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A64D79"/>
                </a:solidFill>
              </a:rPr>
              <a:t>atributo = “valor”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LINKS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666666"/>
                </a:solidFill>
              </a:rPr>
              <a:t>Links externos e internos ao documento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980000"/>
                </a:solidFill>
              </a:rPr>
              <a:t>&lt;a&gt; &lt;/a&gt;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666666"/>
                </a:solidFill>
              </a:rPr>
              <a:t>Exemplo link externo: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980000"/>
                </a:solidFill>
              </a:rPr>
              <a:t>	</a:t>
            </a:r>
            <a:r>
              <a:rPr lang="pt-BR">
                <a:solidFill>
                  <a:srgbClr val="4A86E8"/>
                </a:solidFill>
              </a:rPr>
              <a:t>&lt;a href=”www.xvideos.com”&gt;</a:t>
            </a:r>
            <a:r>
              <a:rPr lang="pt-BR">
                <a:solidFill>
                  <a:srgbClr val="666666"/>
                </a:solidFill>
              </a:rPr>
              <a:t>Facebook</a:t>
            </a:r>
            <a:r>
              <a:rPr lang="pt-BR">
                <a:solidFill>
                  <a:srgbClr val="4A86E8"/>
                </a:solidFill>
              </a:rPr>
              <a:t>&lt;/a&gt;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666666"/>
                </a:solidFill>
              </a:rPr>
              <a:t>Outro exemplo: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666666"/>
                </a:solidFill>
              </a:rPr>
              <a:t>	</a:t>
            </a:r>
            <a:r>
              <a:rPr lang="pt-BR">
                <a:solidFill>
                  <a:srgbClr val="38761D"/>
                </a:solidFill>
              </a:rPr>
              <a:t>&lt;a href=”./js/javascript.js”&gt;</a:t>
            </a:r>
            <a:r>
              <a:rPr lang="pt-BR">
                <a:solidFill>
                  <a:srgbClr val="666666"/>
                </a:solidFill>
              </a:rPr>
              <a:t>Arquivo</a:t>
            </a:r>
            <a:r>
              <a:rPr lang="pt-BR">
                <a:solidFill>
                  <a:srgbClr val="38761D"/>
                </a:solidFill>
              </a:rPr>
              <a:t>&lt;/a&gt;</a:t>
            </a:r>
          </a:p>
        </p:txBody>
      </p:sp>
      <p:pic>
        <p:nvPicPr>
          <p:cNvPr descr="links.gif"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2850" y="1152475"/>
            <a:ext cx="2817175" cy="266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IMAGENS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&lt;img src=” ” alt=” ”&gt;&lt;/img&gt;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0"/>
              </a:spcBef>
              <a:buChar char="●"/>
            </a:pPr>
            <a:r>
              <a:rPr b="1" lang="pt-BR"/>
              <a:t>src :</a:t>
            </a:r>
            <a:r>
              <a:rPr lang="pt-BR"/>
              <a:t> Endereço da imagem</a:t>
            </a:r>
          </a:p>
          <a:p>
            <a:pPr indent="-342900" lvl="0" marL="457200" rtl="0">
              <a:spcBef>
                <a:spcPts val="0"/>
              </a:spcBef>
              <a:buChar char="●"/>
            </a:pPr>
            <a:r>
              <a:rPr b="1" lang="pt-BR"/>
              <a:t>alt : </a:t>
            </a:r>
            <a:r>
              <a:rPr lang="pt-BR"/>
              <a:t>Descrição em texto</a:t>
            </a:r>
          </a:p>
        </p:txBody>
      </p:sp>
      <p:pic>
        <p:nvPicPr>
          <p:cNvPr descr="imagem.jpg"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675" y="1336675"/>
            <a:ext cx="3810000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TABELAS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&lt;table&gt;&lt;/table&gt;</a:t>
            </a:r>
          </a:p>
          <a:p>
            <a:pPr indent="-342900" lvl="0" marL="457200" rtl="0">
              <a:spcBef>
                <a:spcPts val="0"/>
              </a:spcBef>
              <a:buChar char="●"/>
            </a:pPr>
            <a:r>
              <a:rPr b="1" lang="pt-BR"/>
              <a:t>&lt;tr&gt;&lt;/tr&gt;	</a:t>
            </a:r>
            <a:r>
              <a:rPr lang="pt-BR"/>
              <a:t>table row</a:t>
            </a:r>
          </a:p>
          <a:p>
            <a:pPr indent="-342900" lvl="0" marL="457200" rtl="0">
              <a:spcBef>
                <a:spcPts val="0"/>
              </a:spcBef>
              <a:buChar char="●"/>
            </a:pPr>
            <a:r>
              <a:rPr b="1" lang="pt-BR"/>
              <a:t>&lt;th&gt;&lt;/th&gt;	</a:t>
            </a:r>
            <a:r>
              <a:rPr lang="pt-BR"/>
              <a:t>table heading</a:t>
            </a:r>
          </a:p>
          <a:p>
            <a:pPr indent="-342900" lvl="0" marL="457200">
              <a:spcBef>
                <a:spcPts val="0"/>
              </a:spcBef>
              <a:buChar char="●"/>
            </a:pPr>
            <a:r>
              <a:rPr b="1" lang="pt-BR"/>
              <a:t>&lt;td&gt;&lt;/td&gt;	</a:t>
            </a:r>
            <a:r>
              <a:rPr lang="pt-BR"/>
              <a:t>table data</a:t>
            </a:r>
          </a:p>
        </p:txBody>
      </p:sp>
      <p:pic>
        <p:nvPicPr>
          <p:cNvPr descr="table.gif"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1373" y="1017725"/>
            <a:ext cx="4270925" cy="231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LISTA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LISTA ORDENADA	</a:t>
            </a:r>
            <a:r>
              <a:rPr b="1" lang="pt-BR"/>
              <a:t>&lt;ol&gt;&lt;/ol&gt;</a:t>
            </a:r>
          </a:p>
          <a:p>
            <a:pPr lvl="0">
              <a:spcBef>
                <a:spcPts val="0"/>
              </a:spcBef>
              <a:buNone/>
            </a:pPr>
            <a:r>
              <a:rPr lang="pt-BR"/>
              <a:t>LISTA NÃO ORDENADA	</a:t>
            </a:r>
            <a:r>
              <a:rPr b="1" lang="pt-BR"/>
              <a:t>&lt;ul&gt;&lt;/ul&gt;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indent="-342900" lvl="0" marL="457200">
              <a:spcBef>
                <a:spcPts val="0"/>
              </a:spcBef>
              <a:buChar char="●"/>
            </a:pPr>
            <a:r>
              <a:rPr b="1" lang="pt-BR"/>
              <a:t>&lt;li&gt;&lt;/li&gt;</a:t>
            </a:r>
            <a:r>
              <a:rPr lang="pt-BR"/>
              <a:t>		Elemento da lista</a:t>
            </a:r>
          </a:p>
        </p:txBody>
      </p:sp>
      <p:pic>
        <p:nvPicPr>
          <p:cNvPr descr="lista.gif"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9300" y="933923"/>
            <a:ext cx="3843075" cy="288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FORMULÁRIOS</a:t>
            </a:r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pt-BR"/>
              <a:t>&lt;form&gt;&lt;/form&gt;</a:t>
            </a:r>
          </a:p>
          <a:p>
            <a:pPr lvl="0">
              <a:spcBef>
                <a:spcPts val="0"/>
              </a:spcBef>
              <a:buNone/>
            </a:pPr>
            <a:r>
              <a:rPr b="1" lang="pt-BR"/>
              <a:t>&lt;input&gt;</a:t>
            </a:r>
          </a:p>
          <a:p>
            <a:pPr lvl="0">
              <a:spcBef>
                <a:spcPts val="0"/>
              </a:spcBef>
              <a:buNone/>
            </a:pPr>
            <a:r>
              <a:rPr b="1" lang="pt-BR"/>
              <a:t>&lt;label&gt;&lt;/label&gt;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FORMULÁRIOS</a:t>
            </a:r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method=” “</a:t>
            </a:r>
          </a:p>
          <a:p>
            <a:pPr indent="-342900" lvl="0" marL="457200" rtl="0">
              <a:spcBef>
                <a:spcPts val="0"/>
              </a:spcBef>
              <a:buChar char="●"/>
            </a:pPr>
            <a:r>
              <a:rPr lang="pt-BR"/>
              <a:t>POST</a:t>
            </a:r>
          </a:p>
          <a:p>
            <a:pPr indent="-342900" lvl="0" marL="457200" rtl="0">
              <a:spcBef>
                <a:spcPts val="0"/>
              </a:spcBef>
              <a:buChar char="●"/>
            </a:pPr>
            <a:r>
              <a:rPr lang="pt-BR"/>
              <a:t>GET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/>
              <a:t>action=” ”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iFRAME</a:t>
            </a:r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pt-BR"/>
              <a:t>&lt;iframe&gt;&lt;/iframe&gt;</a:t>
            </a:r>
          </a:p>
          <a:p>
            <a:pPr lvl="0">
              <a:spcBef>
                <a:spcPts val="0"/>
              </a:spcBef>
              <a:buNone/>
            </a:pPr>
            <a:r>
              <a:rPr b="1" lang="pt-BR"/>
              <a:t>	</a:t>
            </a:r>
            <a:r>
              <a:rPr lang="pt-BR"/>
              <a:t>Exibição de página dentro de uma página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Leituras ...</a:t>
            </a:r>
          </a:p>
        </p:txBody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tackoverflow.png" id="171" name="Shape 17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52480"/>
            <a:ext cx="4468101" cy="1064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3c.jpg" id="172" name="Shape 172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2479475"/>
            <a:ext cx="5238750" cy="1047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dn.jpg" id="173" name="Shape 173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41300" y="3527225"/>
            <a:ext cx="4191000" cy="10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DEU SONO?</a:t>
            </a:r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ono.gif"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0023" y="879480"/>
            <a:ext cx="3559650" cy="39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/>
              <a:t>INTRODUÇÃO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/>
              <a:t>Hyper-Text Markup Language 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/>
              <a:t>Usa tags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/>
              <a:t>Texto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/>
              <a:t>.html ou .htm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/>
              <a:t>Páginas Web</a:t>
            </a:r>
          </a:p>
        </p:txBody>
      </p:sp>
      <p:pic>
        <p:nvPicPr>
          <p:cNvPr descr="paragrafo.gif"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7600" y="1017725"/>
            <a:ext cx="4844699" cy="27251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5407900" y="1077675"/>
            <a:ext cx="29607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3000">
                <a:solidFill>
                  <a:srgbClr val="FFFFFF"/>
                </a:solidFill>
              </a:rPr>
              <a:t>EH … HTML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TAG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Definição: Estrutura da linguagem de marcação contendo instruções para uso de interpretadores</a:t>
            </a:r>
          </a:p>
          <a:p>
            <a:pPr lvl="0">
              <a:spcBef>
                <a:spcPts val="0"/>
              </a:spcBef>
              <a:buNone/>
            </a:pPr>
            <a:r>
              <a:rPr lang="pt-BR"/>
              <a:t>Símbolo para início e fim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algn="ctr">
              <a:spcBef>
                <a:spcPts val="0"/>
              </a:spcBef>
              <a:buNone/>
            </a:pPr>
            <a:r>
              <a:rPr lang="pt-BR" sz="3000">
                <a:solidFill>
                  <a:srgbClr val="980000"/>
                </a:solidFill>
              </a:rPr>
              <a:t>&lt;tag&gt;	&lt;/tag&gt;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244025" y="1933925"/>
            <a:ext cx="35865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4800">
                <a:solidFill>
                  <a:srgbClr val="6FA8DC"/>
                </a:solidFill>
              </a:rPr>
              <a:t>Let’s Code!!</a:t>
            </a:r>
          </a:p>
        </p:txBody>
      </p:sp>
      <p:pic>
        <p:nvPicPr>
          <p:cNvPr descr="letsCode.gif"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6600" y="148900"/>
            <a:ext cx="4845700" cy="484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IMPORTANTE</a:t>
            </a: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Fechar as tags</a:t>
            </a:r>
          </a:p>
          <a:p>
            <a:pPr lvl="0">
              <a:spcBef>
                <a:spcPts val="0"/>
              </a:spcBef>
              <a:buNone/>
            </a:pPr>
            <a:r>
              <a:rPr lang="pt-BR"/>
              <a:t>Letras Minúsculas (padronização)</a:t>
            </a:r>
          </a:p>
          <a:p>
            <a:pPr lvl="0">
              <a:spcBef>
                <a:spcPts val="0"/>
              </a:spcBef>
              <a:buNone/>
            </a:pPr>
            <a:r>
              <a:rPr lang="pt-BR"/>
              <a:t>Tags podem ser referenciadas como elementos</a:t>
            </a:r>
          </a:p>
        </p:txBody>
      </p:sp>
      <p:pic>
        <p:nvPicPr>
          <p:cNvPr descr="importante.gif"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4725" y="2016774"/>
            <a:ext cx="3367575" cy="244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EDITOR DE TEXTO</a:t>
            </a: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Atom, Code, Sublime,... notepad</a:t>
            </a:r>
          </a:p>
        </p:txBody>
      </p:sp>
      <p:pic>
        <p:nvPicPr>
          <p:cNvPr descr="escolhendoEditor.gif"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3025" y="445025"/>
            <a:ext cx="2800325" cy="215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.png" id="91" name="Shape 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625" y="1928313"/>
            <a:ext cx="1286875" cy="1286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de.png" id="92" name="Shape 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4825" y="1928324"/>
            <a:ext cx="1286876" cy="12868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blime.png" id="93" name="Shape 9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2175" y="3773400"/>
            <a:ext cx="1059775" cy="1059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otepad.png" id="94" name="Shape 9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94825" y="3546300"/>
            <a:ext cx="1286875" cy="128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HEAD</a:t>
            </a: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&lt;title&gt; Título da página &lt;/title&gt;</a:t>
            </a:r>
          </a:p>
          <a:p>
            <a:pPr lvl="0">
              <a:spcBef>
                <a:spcPts val="0"/>
              </a:spcBef>
              <a:buNone/>
            </a:pPr>
            <a:r>
              <a:rPr lang="pt-BR"/>
              <a:t>&lt;meta name=” ” content=” ”&gt;&lt;/meta&gt;</a:t>
            </a:r>
          </a:p>
          <a:p>
            <a:pPr lvl="0">
              <a:spcBef>
                <a:spcPts val="0"/>
              </a:spcBef>
              <a:buNone/>
            </a:pPr>
            <a:r>
              <a:rPr lang="pt-BR"/>
              <a:t>	Disponibiliza informações sobre a página</a:t>
            </a:r>
          </a:p>
          <a:p>
            <a:pPr indent="-342900" lvl="0" marL="457200" rtl="0">
              <a:spcBef>
                <a:spcPts val="0"/>
              </a:spcBef>
              <a:buChar char="●"/>
            </a:pPr>
            <a:r>
              <a:rPr lang="pt-BR"/>
              <a:t>author</a:t>
            </a:r>
          </a:p>
          <a:p>
            <a:pPr indent="-342900" lvl="0" marL="457200" rtl="0">
              <a:spcBef>
                <a:spcPts val="0"/>
              </a:spcBef>
              <a:buChar char="●"/>
            </a:pPr>
            <a:r>
              <a:rPr lang="pt-BR"/>
              <a:t>Keywords</a:t>
            </a:r>
          </a:p>
          <a:p>
            <a:pPr indent="-342900" lvl="0" marL="457200" rtl="0">
              <a:spcBef>
                <a:spcPts val="0"/>
              </a:spcBef>
              <a:buChar char="●"/>
            </a:pPr>
            <a:r>
              <a:rPr lang="pt-BR"/>
              <a:t>Description</a:t>
            </a:r>
          </a:p>
          <a:p>
            <a:pPr indent="-342900" lvl="0" marL="457200" rtl="0">
              <a:spcBef>
                <a:spcPts val="0"/>
              </a:spcBef>
              <a:buChar char="●"/>
            </a:pPr>
            <a:r>
              <a:rPr lang="pt-BR"/>
              <a:t>Charset</a:t>
            </a:r>
          </a:p>
          <a:p>
            <a:pPr indent="-342900" lvl="0" marL="457200">
              <a:spcBef>
                <a:spcPts val="0"/>
              </a:spcBef>
              <a:buChar char="●"/>
            </a:pPr>
            <a:r>
              <a:rPr lang="pt-BR"/>
              <a:t>Viewport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Headings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Determinam</a:t>
            </a:r>
            <a:r>
              <a:rPr lang="pt-BR"/>
              <a:t> a estrutura de um </a:t>
            </a:r>
            <a:r>
              <a:rPr lang="pt-BR"/>
              <a:t>conteúdo</a:t>
            </a:r>
            <a:r>
              <a:rPr lang="pt-BR"/>
              <a:t> de uma página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A61C00"/>
                </a:solidFill>
              </a:rPr>
              <a:t>&lt;h1&gt; </a:t>
            </a:r>
            <a:r>
              <a:rPr lang="pt-BR">
                <a:solidFill>
                  <a:srgbClr val="000000"/>
                </a:solidFill>
              </a:rPr>
              <a:t>Título 1</a:t>
            </a:r>
            <a:r>
              <a:rPr lang="pt-BR">
                <a:solidFill>
                  <a:srgbClr val="A61C00"/>
                </a:solidFill>
              </a:rPr>
              <a:t> &lt;/h1&gt;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A61C00"/>
                </a:solidFill>
              </a:rPr>
              <a:t>&lt;h2&gt; </a:t>
            </a:r>
            <a:r>
              <a:rPr lang="pt-BR">
                <a:solidFill>
                  <a:srgbClr val="000000"/>
                </a:solidFill>
              </a:rPr>
              <a:t>Subtítulo</a:t>
            </a:r>
            <a:r>
              <a:rPr lang="pt-BR">
                <a:solidFill>
                  <a:srgbClr val="000000"/>
                </a:solidFill>
              </a:rPr>
              <a:t> 2</a:t>
            </a:r>
            <a:r>
              <a:rPr lang="pt-BR">
                <a:solidFill>
                  <a:srgbClr val="A61C00"/>
                </a:solidFill>
              </a:rPr>
              <a:t> &lt;/h2&gt;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A61C00"/>
                </a:solidFill>
              </a:rPr>
              <a:t>&lt;h3&gt; </a:t>
            </a:r>
            <a:r>
              <a:rPr lang="pt-BR">
                <a:solidFill>
                  <a:srgbClr val="000000"/>
                </a:solidFill>
              </a:rPr>
              <a:t>Subt</a:t>
            </a:r>
            <a:r>
              <a:rPr lang="pt-BR">
                <a:solidFill>
                  <a:srgbClr val="000000"/>
                </a:solidFill>
              </a:rPr>
              <a:t>ítulo 3</a:t>
            </a:r>
            <a:r>
              <a:rPr lang="pt-BR">
                <a:solidFill>
                  <a:srgbClr val="A61C00"/>
                </a:solidFill>
              </a:rPr>
              <a:t>&lt;/h3&gt;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Parágrafos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A61C00"/>
                </a:solidFill>
              </a:rPr>
              <a:t>&lt;p&gt; </a:t>
            </a:r>
            <a:r>
              <a:rPr lang="pt-BR">
                <a:solidFill>
                  <a:srgbClr val="666666"/>
                </a:solidFill>
              </a:rPr>
              <a:t>Os parágrafos de texto podem ser escritos entre </a:t>
            </a:r>
            <a:r>
              <a:rPr lang="pt-BR">
                <a:solidFill>
                  <a:srgbClr val="666666"/>
                </a:solidFill>
              </a:rPr>
              <a:t>essas</a:t>
            </a:r>
            <a:r>
              <a:rPr lang="pt-BR">
                <a:solidFill>
                  <a:srgbClr val="666666"/>
                </a:solidFill>
              </a:rPr>
              <a:t> tags.</a:t>
            </a:r>
            <a:r>
              <a:rPr lang="pt-BR">
                <a:solidFill>
                  <a:srgbClr val="A61C00"/>
                </a:solidFill>
              </a:rPr>
              <a:t> &lt;/p&gt;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